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0" r:id="rId1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8" Type="http://schemas.openxmlformats.org/officeDocument/2006/relationships/slide" Target="slides/slide8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2.xml"/><Relationship Id="rId2" Type="http://schemas.openxmlformats.org/officeDocument/2006/relationships/hyperlink" Target="https://www.epls.gov/" TargetMode="External"/></Relationships>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8920E025-6D85-DF8D-7EB9-443700781E66}"/>
              </a:ext>
            </a:extLst>
          </p:cNvPr>
          <p:cNvSpPr>
            <a:spLocks noChangeArrowheads="1"/>
          </p:cNvSpPr>
          <p:nvPr>
            <p:ph type="title"/>
          </p:nvPr>
        </p:nvSpPr>
        <p:spPr>
          <a:xfrm>
            <a:off x="457200" y="203200"/>
            <a:ext cx="8229600" cy="1968500"/>
          </a:xfrm>
          <a:ln/>
        </p:spPr>
        <p:txBody>
          <a:bodyPr rIns="132080"/>
          <a:lstStyle/>
          <a:p>
            <a:r>
              <a:rPr lang="en-US" altLang="zh-CN" sz="3600">
                <a:ea typeface="宋体" panose="02010600030101010101" pitchFamily="2" charset="-122"/>
              </a:rPr>
              <a:t>The Federal Acquisition Streamlining Act of 1994 requires that exclusion from any federal program is exclusion</a:t>
            </a:r>
            <a:r>
              <a:rPr lang="en-US" altLang="zh-CN" sz="4000">
                <a:ea typeface="宋体" panose="02010600030101010101" pitchFamily="2" charset="-122"/>
              </a:rPr>
              <a:t> from all </a:t>
            </a:r>
          </a:p>
        </p:txBody>
      </p:sp>
      <p:sp>
        <p:nvSpPr>
          <p:cNvPr id="13314" name="Rectangle 2">
            <a:extLst>
              <a:ext uri="{FF2B5EF4-FFF2-40B4-BE49-F238E27FC236}">
                <a16:creationId xmlns:a16="http://schemas.microsoft.com/office/drawing/2014/main" id="{87DB1E04-732B-ADDC-36FF-8F9547F9B377}"/>
              </a:ext>
            </a:extLst>
          </p:cNvPr>
          <p:cNvSpPr>
            <a:spLocks noChangeArrowheads="1"/>
          </p:cNvSpPr>
          <p:nvPr>
            <p:ph type="body" idx="1"/>
          </p:nvPr>
        </p:nvSpPr>
        <p:spPr>
          <a:xfrm>
            <a:off x="457200" y="2209800"/>
            <a:ext cx="8229600" cy="4648200"/>
          </a:xfrm>
          <a:ln/>
        </p:spPr>
        <p:txBody>
          <a:bodyPr rIns="132080"/>
          <a:lstStyle/>
          <a:p>
            <a:pPr>
              <a:lnSpc>
                <a:spcPct val="80000"/>
              </a:lnSpc>
            </a:pPr>
            <a:r>
              <a:rPr lang="en-US" altLang="zh-CN" sz="1600">
                <a:ea typeface="宋体" panose="02010600030101010101" pitchFamily="2" charset="-122"/>
              </a:rPr>
              <a:t>mandates and expands the government-wide effect of all debarments, suspensions, and other exclusionary actions to federal procurement, as well as non-procurement programs. </a:t>
            </a:r>
          </a:p>
          <a:p>
            <a:pPr>
              <a:lnSpc>
                <a:spcPct val="80000"/>
              </a:lnSpc>
            </a:pPr>
            <a:r>
              <a:rPr lang="en-US" altLang="zh-CN" sz="1600">
                <a:effectLst/>
                <a:ea typeface="宋体" panose="02010600030101010101" pitchFamily="2" charset="-122"/>
              </a:rPr>
              <a:t>Section 2455: “No agency shall allow a party to participate in any procurement or nonprocurement activity if any agency has debarred, suspended, or otherwise excluded (to the extent specified in the exclusion agreement) that party from participation in a procurement or nonprocurement activity.”</a:t>
            </a:r>
          </a:p>
          <a:p>
            <a:pPr>
              <a:lnSpc>
                <a:spcPct val="80000"/>
              </a:lnSpc>
            </a:pPr>
            <a:r>
              <a:rPr lang="en-US" altLang="zh-CN" sz="1600">
                <a:effectLst/>
                <a:ea typeface="宋体" panose="02010600030101010101" pitchFamily="2" charset="-122"/>
              </a:rPr>
              <a:t>THE GSA AND OIG LISTS ARE NOT INTEGRATED-EACH MUST BE CHECKED</a:t>
            </a:r>
          </a:p>
          <a:p>
            <a:pPr>
              <a:lnSpc>
                <a:spcPct val="80000"/>
              </a:lnSpc>
            </a:pPr>
            <a:r>
              <a:rPr lang="en-US" altLang="zh-CN" sz="1600">
                <a:ea typeface="宋体" panose="02010600030101010101" pitchFamily="2" charset="-122"/>
              </a:rPr>
              <a:t>List of parties excluded from federal procurement and nonprocurement programs </a:t>
            </a:r>
            <a:br>
              <a:rPr lang="en-US" altLang="zh-CN" sz="1600">
                <a:ea typeface="宋体" panose="02010600030101010101" pitchFamily="2" charset="-122"/>
              </a:rPr>
            </a:br>
            <a:r>
              <a:rPr lang="en-US" altLang="zh-CN" sz="2800" u="sng">
                <a:solidFill>
                  <a:srgbClr val="FFCC00"/>
                </a:solidFill>
                <a:effectLst>
                  <a:outerShdw blurRad="38100" dist="38100" dir="2700000" algn="tl">
                    <a:srgbClr val="FFFFFF"/>
                  </a:outerShdw>
                </a:effectLst>
                <a:ea typeface="宋体" panose="02010600030101010101" pitchFamily="2" charset="-122"/>
                <a:hlinkClick r:id="rId2"/>
              </a:rPr>
              <a:t>https://www.epls.gov</a:t>
            </a:r>
            <a:r>
              <a:rPr lang="en-US" altLang="zh-CN" sz="2800">
                <a:ea typeface="宋体" panose="02010600030101010101" pitchFamily="2" charset="-122"/>
              </a:rPr>
              <a:t> </a:t>
            </a:r>
            <a:r>
              <a:rPr lang="en-US" altLang="zh-CN" sz="1600">
                <a:ea typeface="宋体" panose="02010600030101010101" pitchFamily="2" charset="-122"/>
              </a:rPr>
              <a:t> </a:t>
            </a:r>
            <a:br>
              <a:rPr lang="en-US" altLang="zh-CN" sz="1600">
                <a:ea typeface="宋体" panose="02010600030101010101" pitchFamily="2" charset="-122"/>
              </a:rPr>
            </a:br>
            <a:endParaRPr lang="en-US" altLang="zh-CN" sz="1600">
              <a:ea typeface="宋体" panose="02010600030101010101" pitchFamily="2" charset="-122"/>
            </a:endParaRPr>
          </a:p>
          <a:p>
            <a:pPr>
              <a:lnSpc>
                <a:spcPct val="80000"/>
              </a:lnSpc>
            </a:pPr>
            <a:r>
              <a:rPr lang="en-US" altLang="zh-CN" sz="1600">
                <a:ea typeface="宋体" panose="02010600030101010101" pitchFamily="2" charset="-122"/>
              </a:rPr>
              <a:t>No public discussion of this provision by CMS or OIG that OMIG could find</a:t>
            </a:r>
          </a:p>
          <a:p>
            <a:pPr>
              <a:lnSpc>
                <a:spcPct val="80000"/>
              </a:lnSpc>
            </a:pPr>
            <a:r>
              <a:rPr lang="en-US" altLang="zh-CN" sz="1600">
                <a:ea typeface="宋体" panose="02010600030101010101" pitchFamily="2" charset="-122"/>
              </a:rPr>
              <a:t>NOTE THAT EXCLUSION FROM ONE STATE’S MEDICAID PROGRAM DOES NOT RESULT IN EXCLUSION FROM ALL STATE MEDICAID PROGRAMS, AND THAT INDIVIDUAL STATE EXCLUSIONS ARE NOT REPORTED ON ANY FEDERAL DATABASE</a:t>
            </a:r>
          </a:p>
          <a:p>
            <a:pPr>
              <a:lnSpc>
                <a:spcPct val="80000"/>
              </a:lnSpc>
            </a:pPr>
            <a:r>
              <a:rPr lang="en-US" altLang="zh-CN" sz="1600">
                <a:ea typeface="宋体" panose="02010600030101010101" pitchFamily="2" charset="-122"/>
              </a:rPr>
              <a:t>After January 1, 2011, any state’s “termination” of a person will require that all states “terminate”  that person (PPACA Section 6501).  </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